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Economica"/>
      <p:regular r:id="rId30"/>
      <p:bold r:id="rId31"/>
      <p:italic r:id="rId32"/>
      <p:boldItalic r:id="rId33"/>
    </p:embeddedFont>
    <p:embeddedFont>
      <p:font typeface="Roboto Mono"/>
      <p:regular r:id="rId34"/>
      <p:bold r:id="rId35"/>
      <p:italic r:id="rId36"/>
      <p:boldItalic r:id="rId37"/>
    </p:embeddedFont>
    <p:embeddedFont>
      <p:font typeface="Open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italic.fntdata"/><Relationship Id="rId20" Type="http://schemas.openxmlformats.org/officeDocument/2006/relationships/slide" Target="slides/slide15.xml"/><Relationship Id="rId41" Type="http://schemas.openxmlformats.org/officeDocument/2006/relationships/font" Target="fonts/OpenSans-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Economica-bold.fntdata"/><Relationship Id="rId30" Type="http://schemas.openxmlformats.org/officeDocument/2006/relationships/font" Target="fonts/Economica-regular.fntdata"/><Relationship Id="rId11" Type="http://schemas.openxmlformats.org/officeDocument/2006/relationships/slide" Target="slides/slide6.xml"/><Relationship Id="rId33" Type="http://schemas.openxmlformats.org/officeDocument/2006/relationships/font" Target="fonts/Economica-boldItalic.fntdata"/><Relationship Id="rId10" Type="http://schemas.openxmlformats.org/officeDocument/2006/relationships/slide" Target="slides/slide5.xml"/><Relationship Id="rId32" Type="http://schemas.openxmlformats.org/officeDocument/2006/relationships/font" Target="fonts/Economica-italic.fntdata"/><Relationship Id="rId13" Type="http://schemas.openxmlformats.org/officeDocument/2006/relationships/slide" Target="slides/slide8.xml"/><Relationship Id="rId35" Type="http://schemas.openxmlformats.org/officeDocument/2006/relationships/font" Target="fonts/RobotoMono-bold.fntdata"/><Relationship Id="rId12" Type="http://schemas.openxmlformats.org/officeDocument/2006/relationships/slide" Target="slides/slide7.xml"/><Relationship Id="rId34" Type="http://schemas.openxmlformats.org/officeDocument/2006/relationships/font" Target="fonts/RobotoMono-regular.fntdata"/><Relationship Id="rId15" Type="http://schemas.openxmlformats.org/officeDocument/2006/relationships/slide" Target="slides/slide10.xml"/><Relationship Id="rId37" Type="http://schemas.openxmlformats.org/officeDocument/2006/relationships/font" Target="fonts/RobotoMono-boldItalic.fntdata"/><Relationship Id="rId14" Type="http://schemas.openxmlformats.org/officeDocument/2006/relationships/slide" Target="slides/slide9.xml"/><Relationship Id="rId36" Type="http://schemas.openxmlformats.org/officeDocument/2006/relationships/font" Target="fonts/RobotoMono-italic.fntdata"/><Relationship Id="rId17" Type="http://schemas.openxmlformats.org/officeDocument/2006/relationships/slide" Target="slides/slide12.xml"/><Relationship Id="rId39" Type="http://schemas.openxmlformats.org/officeDocument/2006/relationships/font" Target="fonts/OpenSans-bold.fntdata"/><Relationship Id="rId16" Type="http://schemas.openxmlformats.org/officeDocument/2006/relationships/slide" Target="slides/slide11.xml"/><Relationship Id="rId38" Type="http://schemas.openxmlformats.org/officeDocument/2006/relationships/font" Target="fonts/OpenSans-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upport.google.com/pinpoint/answer/13012346?hl=en&amp;ref_topic=11948319"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13b9f52836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13b9f52836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13b9f52836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13b9f52836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13b9f52836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13b9f52836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Won’t always be this easy, but don’t be surprised if there exists a more usable file of the same document from a different source.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academic papers, try reaching out directly to the authors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13b9f52836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13b9f52836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is especially useful when you need to a </a:t>
            </a:r>
            <a:r>
              <a:rPr lang="en"/>
              <a:t>complex</a:t>
            </a:r>
            <a:r>
              <a:rPr lang="en"/>
              <a:t> file, many versions of the same file, or if you expect to scrape as </a:t>
            </a:r>
            <a:r>
              <a:rPr lang="en"/>
              <a:t>similar</a:t>
            </a:r>
            <a:r>
              <a:rPr lang="en"/>
              <a:t> file again (code reuse)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13b9f52836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13b9f52836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13b9f52836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13b9f52836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13b9f52836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13b9f52836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Adobe Acrobat (not reader!) is expensive, but including because you may already have access through your workplace</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1513c409a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1513c409a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Sign up: </a:t>
            </a:r>
            <a:r>
              <a:rPr lang="en" u="sng">
                <a:solidFill>
                  <a:schemeClr val="hlink"/>
                </a:solidFill>
                <a:hlinkClick r:id="rId2"/>
              </a:rPr>
              <a:t>https://support.google.com/pinpoint/answer/13012346?hl=en&amp;ref_topic=11948319</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13b9f52836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13b9f52836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Fast, but hard to do multiple pages with</a:t>
            </a:r>
            <a:endParaRPr/>
          </a:p>
          <a:p>
            <a:pPr indent="0" lvl="0" marL="0" rtl="0" algn="l">
              <a:spcBef>
                <a:spcPts val="0"/>
              </a:spcBef>
              <a:spcAft>
                <a:spcPts val="0"/>
              </a:spcAft>
              <a:buNone/>
            </a:pPr>
            <a:r>
              <a:rPr lang="en"/>
              <a:t>Good for casual use - perhaps you want to email some text to someone, or need to google search a long paragraph or something</a:t>
            </a:r>
            <a:endParaRPr/>
          </a:p>
          <a:p>
            <a:pPr indent="0" lvl="0" marL="0" rtl="0" algn="l">
              <a:spcBef>
                <a:spcPts val="0"/>
              </a:spcBef>
              <a:spcAft>
                <a:spcPts val="0"/>
              </a:spcAft>
              <a:buNone/>
            </a:pPr>
            <a:r>
              <a:rPr lang="en"/>
              <a:t>Would not be my go-to for most things, but good to know it’s available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13b9f52836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13b9f52836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Many pages or many gigabytes, command line is easier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1513c409a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1513c409a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13b9f52836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13b9f52836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13b9f52836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13b9f52836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13b9f52836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13b9f52836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Open terminal</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13b9f52836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13b9f52836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You won’t see a response after hitting enter</a:t>
            </a:r>
            <a:endParaRPr/>
          </a:p>
          <a:p>
            <a:pPr indent="-298450" lvl="0" marL="457200" rtl="0" algn="l">
              <a:spcBef>
                <a:spcPts val="0"/>
              </a:spcBef>
              <a:spcAft>
                <a:spcPts val="0"/>
              </a:spcAft>
              <a:buSzPts val="1100"/>
              <a:buChar char="-"/>
            </a:pPr>
            <a:r>
              <a:rPr lang="en"/>
              <a:t>Make sure to type everything exactly as above: all lowercase, single spaces, and single or double-dashes as indicated</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13b9f52836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13b9f52836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Enjoy your lovely searchable pdf</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13b9f52836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13b9f52836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13b9f52836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13b9f52836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13b9f52836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13b9f52836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13b9f52836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13b9f52836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13b9f52836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13b9f52836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 really official names, but the way I think of it. Searching online shows that “True PDF” is a common term. The “PDF Association” (such a thing exists!) calls them “born digital” PDFs.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13b9f52836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13b9f52836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Steve Doig: “One of the biggest problems in database work is that often you will be using for analysis reasons data that has been gathered for bureaucratic reasons. The problem is that the standard of accuracy for those two is quite different.”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13b9f52836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13b9f52836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very hard to visually check a large amount of numbers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3" name="Google Shape;13;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4" name="Google Shape;14;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5" name="Google Shape;55;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9" name="Google Shape;19;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20" name="Google Shape;2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4" name="Google Shape;24;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8" name="Google Shape;28;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6" name="Google Shape;36;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23850" lvl="0" marL="457200">
              <a:spcBef>
                <a:spcPts val="0"/>
              </a:spcBef>
              <a:spcAft>
                <a:spcPts val="0"/>
              </a:spcAft>
              <a:buSzPts val="1500"/>
              <a:buChar char="●"/>
              <a:defRPr sz="1500"/>
            </a:lvl1pPr>
            <a:lvl2pPr indent="-311150" lvl="1" marL="914400">
              <a:spcBef>
                <a:spcPts val="0"/>
              </a:spcBef>
              <a:spcAft>
                <a:spcPts val="0"/>
              </a:spcAft>
              <a:buSzPts val="1300"/>
              <a:buChar char="○"/>
              <a:defRPr sz="1300"/>
            </a:lvl2pPr>
            <a:lvl3pPr indent="-304800" lvl="2" marL="1371600">
              <a:spcBef>
                <a:spcPts val="0"/>
              </a:spcBef>
              <a:spcAft>
                <a:spcPts val="0"/>
              </a:spcAft>
              <a:buSzPts val="1200"/>
              <a:buChar char="■"/>
              <a:defRPr sz="1200"/>
            </a:lvl3pPr>
            <a:lvl4pPr indent="-298450" lvl="3" marL="1828800">
              <a:spcBef>
                <a:spcPts val="0"/>
              </a:spcBef>
              <a:spcAft>
                <a:spcPts val="0"/>
              </a:spcAft>
              <a:buSzPts val="1100"/>
              <a:buChar char="●"/>
              <a:defRPr sz="11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sp>
        <p:nvSpPr>
          <p:cNvPr id="39" name="Google Shape;39;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5" name="Google Shape;45;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6" name="Google Shape;46;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126525" y="4657225"/>
            <a:ext cx="342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666666"/>
                </a:solidFill>
                <a:highlight>
                  <a:schemeClr val="lt1"/>
                </a:highlight>
                <a:latin typeface="Open Sans"/>
                <a:ea typeface="Open Sans"/>
                <a:cs typeface="Open Sans"/>
                <a:sym typeface="Open Sans"/>
              </a:rPr>
              <a:t>github.com/scottpham/nicar23-pdfs</a:t>
            </a:r>
            <a:endParaRPr b="1">
              <a:solidFill>
                <a:srgbClr val="666666"/>
              </a:solidFill>
              <a:highlight>
                <a:schemeClr val="lt1"/>
              </a:highlight>
              <a:latin typeface="Open Sans"/>
              <a:ea typeface="Open Sans"/>
              <a:cs typeface="Open Sans"/>
              <a:sym typeface="Open Sans"/>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s://www.govinfo.gov/app/collection/erp/2022" TargetMode="Externa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hyperlink" Target="https://www.govinfo.gov/app/collection/erp/2022" TargetMode="Externa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cleverpdf.com/" TargetMode="External"/><Relationship Id="rId4" Type="http://schemas.openxmlformats.org/officeDocument/2006/relationships/hyperlink" Target="https://online2pdf.com/pdf2excel" TargetMode="External"/><Relationship Id="rId5" Type="http://schemas.openxmlformats.org/officeDocument/2006/relationships/hyperlink" Target="https://github.com/jsvine/pdfplumber" TargetMode="External"/><Relationship Id="rId6" Type="http://schemas.openxmlformats.org/officeDocument/2006/relationships/hyperlink" Target="https://pypi.org/project/tabula-py/"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documentcloud.org/" TargetMode="External"/><Relationship Id="rId4" Type="http://schemas.openxmlformats.org/officeDocument/2006/relationships/hyperlink" Target="https://journaliststudio.google.com/pinpoint/" TargetMode="External"/><Relationship Id="rId5" Type="http://schemas.openxmlformats.org/officeDocument/2006/relationships/hyperlink" Target="https://www.theverge.com/2019/4/18/18484973/adobe-acrobat-pro-character-recognition-searchable-text-pdf" TargetMode="External"/><Relationship Id="rId6" Type="http://schemas.openxmlformats.org/officeDocument/2006/relationships/hyperlink" Target="https://pypi.org/project/pytesseract/" TargetMode="External"/><Relationship Id="rId7" Type="http://schemas.openxmlformats.org/officeDocument/2006/relationships/hyperlink" Target="https://ocrmypdf.readthedocs.io/en/latest/" TargetMode="External"/><Relationship Id="rId8"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support.google.com/pinpoint/answer/13012346?hl=en&amp;ref_topic=11948319" TargetMode="Externa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hyperlink" Target="https://play.google.com/store/apps/details?id=com.renard.ocr&amp;hl=en_US&amp;gl=US&amp;pli=1" TargetMode="Externa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hyperlink" Target="https://www.pdfa.org/a-technical-and-cultural-assessment-of-the-mueller-report-pdf/" TargetMode="Externa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tabula.technology/" TargetMode="External"/><Relationship Id="rId4" Type="http://schemas.openxmlformats.org/officeDocument/2006/relationships/image" Target="../media/image1.png"/><Relationship Id="rId5" Type="http://schemas.openxmlformats.org/officeDocument/2006/relationships/hyperlink" Target="https://ocrmypdf.readthedocs.io/en/latest/" TargetMode="External"/><Relationship Id="rId6"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tabula.technology/" TargetMode="External"/><Relationship Id="rId4" Type="http://schemas.openxmlformats.org/officeDocument/2006/relationships/image" Target="../media/image1.png"/><Relationship Id="rId5" Type="http://schemas.openxmlformats.org/officeDocument/2006/relationships/hyperlink" Target="https://ocrmypdf.readthedocs.io/en/latest/" TargetMode="External"/><Relationship Id="rId6"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2807925" y="978875"/>
            <a:ext cx="3669900" cy="1537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Extracting data from PDFs</a:t>
            </a:r>
            <a:endParaRPr/>
          </a:p>
        </p:txBody>
      </p:sp>
      <p:pic>
        <p:nvPicPr>
          <p:cNvPr id="64" name="Google Shape;64;p13"/>
          <p:cNvPicPr preferRelativeResize="0"/>
          <p:nvPr/>
        </p:nvPicPr>
        <p:blipFill>
          <a:blip r:embed="rId3">
            <a:alphaModFix/>
          </a:blip>
          <a:stretch>
            <a:fillRect/>
          </a:stretch>
        </p:blipFill>
        <p:spPr>
          <a:xfrm>
            <a:off x="3905250" y="2725630"/>
            <a:ext cx="1333500" cy="1333500"/>
          </a:xfrm>
          <a:prstGeom prst="rect">
            <a:avLst/>
          </a:prstGeom>
          <a:noFill/>
          <a:ln>
            <a:noFill/>
          </a:ln>
        </p:spPr>
      </p:pic>
      <p:sp>
        <p:nvSpPr>
          <p:cNvPr id="65" name="Google Shape;65;p13"/>
          <p:cNvSpPr/>
          <p:nvPr/>
        </p:nvSpPr>
        <p:spPr>
          <a:xfrm>
            <a:off x="3190555" y="3856400"/>
            <a:ext cx="658500" cy="718475"/>
          </a:xfrm>
          <a:custGeom>
            <a:rect b="b" l="l" r="r" t="t"/>
            <a:pathLst>
              <a:path extrusionOk="0" h="28739" w="26340">
                <a:moveTo>
                  <a:pt x="26340" y="0"/>
                </a:moveTo>
                <a:cubicBezTo>
                  <a:pt x="22312" y="1524"/>
                  <a:pt x="6365" y="4354"/>
                  <a:pt x="2174" y="9144"/>
                </a:cubicBezTo>
                <a:cubicBezTo>
                  <a:pt x="-2017" y="13934"/>
                  <a:pt x="1357" y="25473"/>
                  <a:pt x="1194" y="28739"/>
                </a:cubicBezTo>
              </a:path>
            </a:pathLst>
          </a:custGeom>
          <a:noFill/>
          <a:ln cap="flat" cmpd="sng" w="28575">
            <a:solidFill>
              <a:schemeClr val="lt2"/>
            </a:solidFill>
            <a:prstDash val="solid"/>
            <a:round/>
            <a:headEnd len="med" w="med" type="stealth"/>
            <a:tailEnd len="med" w="med" type="stealth"/>
          </a:ln>
        </p:spPr>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Example</a:t>
            </a:r>
            <a:endParaRPr/>
          </a:p>
        </p:txBody>
      </p:sp>
      <p:sp>
        <p:nvSpPr>
          <p:cNvPr id="128" name="Google Shape;128;p22"/>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Economic Report of the President</a:t>
            </a:r>
            <a:endParaRPr/>
          </a:p>
          <a:p>
            <a:pPr indent="0" lvl="0" marL="0" rtl="0" algn="l">
              <a:spcBef>
                <a:spcPts val="1200"/>
              </a:spcBef>
              <a:spcAft>
                <a:spcPts val="0"/>
              </a:spcAft>
              <a:buNone/>
            </a:pPr>
            <a:r>
              <a:rPr lang="en"/>
              <a:t>First google link:</a:t>
            </a:r>
            <a:endParaRPr/>
          </a:p>
          <a:p>
            <a:pPr indent="0" lvl="0" marL="0" rtl="0" algn="l">
              <a:spcBef>
                <a:spcPts val="1200"/>
              </a:spcBef>
              <a:spcAft>
                <a:spcPts val="1200"/>
              </a:spcAft>
              <a:buNone/>
            </a:pPr>
            <a:r>
              <a:t/>
            </a:r>
            <a:endParaRPr/>
          </a:p>
        </p:txBody>
      </p:sp>
      <p:pic>
        <p:nvPicPr>
          <p:cNvPr id="129" name="Google Shape;129;p22">
            <a:hlinkClick r:id="rId3"/>
          </p:cNvPr>
          <p:cNvPicPr preferRelativeResize="0"/>
          <p:nvPr/>
        </p:nvPicPr>
        <p:blipFill>
          <a:blip r:embed="rId4">
            <a:alphaModFix/>
          </a:blip>
          <a:stretch>
            <a:fillRect/>
          </a:stretch>
        </p:blipFill>
        <p:spPr>
          <a:xfrm>
            <a:off x="3625575" y="258750"/>
            <a:ext cx="5310374" cy="45367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Example</a:t>
            </a:r>
            <a:endParaRPr/>
          </a:p>
        </p:txBody>
      </p:sp>
      <p:sp>
        <p:nvSpPr>
          <p:cNvPr id="135" name="Google Shape;135;p23"/>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400 + page PDF.</a:t>
            </a:r>
            <a:endParaRPr/>
          </a:p>
          <a:p>
            <a:pPr indent="0" lvl="0" marL="0" rtl="0" algn="l">
              <a:spcBef>
                <a:spcPts val="1200"/>
              </a:spcBef>
              <a:spcAft>
                <a:spcPts val="0"/>
              </a:spcAft>
              <a:buNone/>
            </a:pPr>
            <a:r>
              <a:rPr lang="en"/>
              <a:t>Searchable, but filled with data tables.</a:t>
            </a:r>
            <a:endParaRPr/>
          </a:p>
          <a:p>
            <a:pPr indent="0" lvl="0" marL="0" rtl="0" algn="l">
              <a:spcBef>
                <a:spcPts val="1200"/>
              </a:spcBef>
              <a:spcAft>
                <a:spcPts val="1200"/>
              </a:spcAft>
              <a:buNone/>
            </a:pPr>
            <a:r>
              <a:t/>
            </a:r>
            <a:endParaRPr sz="1400"/>
          </a:p>
        </p:txBody>
      </p:sp>
      <p:pic>
        <p:nvPicPr>
          <p:cNvPr id="136" name="Google Shape;136;p23"/>
          <p:cNvPicPr preferRelativeResize="0"/>
          <p:nvPr/>
        </p:nvPicPr>
        <p:blipFill>
          <a:blip r:embed="rId3">
            <a:alphaModFix/>
          </a:blip>
          <a:stretch>
            <a:fillRect/>
          </a:stretch>
        </p:blipFill>
        <p:spPr>
          <a:xfrm>
            <a:off x="4572000" y="101375"/>
            <a:ext cx="4090572" cy="48387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Example</a:t>
            </a:r>
            <a:endParaRPr/>
          </a:p>
        </p:txBody>
      </p:sp>
      <p:sp>
        <p:nvSpPr>
          <p:cNvPr id="142" name="Google Shape;142;p24"/>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Second google link:</a:t>
            </a:r>
            <a:endParaRPr/>
          </a:p>
          <a:p>
            <a:pPr indent="0" lvl="0" marL="0" rtl="0" algn="l">
              <a:spcBef>
                <a:spcPts val="1200"/>
              </a:spcBef>
              <a:spcAft>
                <a:spcPts val="1200"/>
              </a:spcAft>
              <a:buNone/>
            </a:pPr>
            <a:r>
              <a:rPr lang="en"/>
              <a:t>GovInfo site with XLS files for every table</a:t>
            </a:r>
            <a:endParaRPr/>
          </a:p>
        </p:txBody>
      </p:sp>
      <p:pic>
        <p:nvPicPr>
          <p:cNvPr id="143" name="Google Shape;143;p24">
            <a:hlinkClick r:id="rId3"/>
          </p:cNvPr>
          <p:cNvPicPr preferRelativeResize="0"/>
          <p:nvPr/>
        </p:nvPicPr>
        <p:blipFill>
          <a:blip r:embed="rId4">
            <a:alphaModFix/>
          </a:blip>
          <a:stretch>
            <a:fillRect/>
          </a:stretch>
        </p:blipFill>
        <p:spPr>
          <a:xfrm>
            <a:off x="3229575" y="1315588"/>
            <a:ext cx="5719499" cy="295252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Working with computer-generated-PDFs</a:t>
            </a:r>
            <a:endParaRPr/>
          </a:p>
        </p:txBody>
      </p:sp>
      <p:sp>
        <p:nvSpPr>
          <p:cNvPr id="149" name="Google Shape;149;p2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Tabula</a:t>
            </a:r>
            <a:endParaRPr/>
          </a:p>
          <a:p>
            <a:pPr indent="-342900" lvl="0" marL="457200" rtl="0" algn="l">
              <a:spcBef>
                <a:spcPts val="0"/>
              </a:spcBef>
              <a:spcAft>
                <a:spcPts val="0"/>
              </a:spcAft>
              <a:buSzPts val="1800"/>
              <a:buChar char="●"/>
            </a:pPr>
            <a:r>
              <a:rPr lang="en"/>
              <a:t>Drag and drop sites - easy, but may require payment</a:t>
            </a:r>
            <a:endParaRPr/>
          </a:p>
          <a:p>
            <a:pPr indent="-317500" lvl="1" marL="914400" rtl="0" algn="l">
              <a:spcBef>
                <a:spcPts val="0"/>
              </a:spcBef>
              <a:spcAft>
                <a:spcPts val="0"/>
              </a:spcAft>
              <a:buSzPts val="1400"/>
              <a:buChar char="○"/>
            </a:pPr>
            <a:r>
              <a:rPr lang="en" u="sng">
                <a:solidFill>
                  <a:schemeClr val="hlink"/>
                </a:solidFill>
                <a:hlinkClick r:id="rId3"/>
              </a:rPr>
              <a:t>CleverPDF</a:t>
            </a:r>
            <a:endParaRPr/>
          </a:p>
          <a:p>
            <a:pPr indent="-317500" lvl="1" marL="914400" rtl="0" algn="l">
              <a:spcBef>
                <a:spcPts val="0"/>
              </a:spcBef>
              <a:spcAft>
                <a:spcPts val="0"/>
              </a:spcAft>
              <a:buSzPts val="1400"/>
              <a:buChar char="○"/>
            </a:pPr>
            <a:r>
              <a:rPr lang="en" u="sng">
                <a:solidFill>
                  <a:schemeClr val="hlink"/>
                </a:solidFill>
                <a:hlinkClick r:id="rId4"/>
              </a:rPr>
              <a:t>PDF to Excel</a:t>
            </a:r>
            <a:endParaRPr/>
          </a:p>
          <a:p>
            <a:pPr indent="-342900" lvl="0" marL="457200" rtl="0" algn="l">
              <a:spcBef>
                <a:spcPts val="0"/>
              </a:spcBef>
              <a:spcAft>
                <a:spcPts val="0"/>
              </a:spcAft>
              <a:buSzPts val="1800"/>
              <a:buChar char="●"/>
            </a:pPr>
            <a:r>
              <a:rPr lang="en"/>
              <a:t>Code</a:t>
            </a:r>
            <a:endParaRPr/>
          </a:p>
          <a:p>
            <a:pPr indent="-317500" lvl="1" marL="914400" rtl="0" algn="l">
              <a:spcBef>
                <a:spcPts val="0"/>
              </a:spcBef>
              <a:spcAft>
                <a:spcPts val="0"/>
              </a:spcAft>
              <a:buSzPts val="1400"/>
              <a:buChar char="○"/>
            </a:pPr>
            <a:r>
              <a:rPr lang="en" u="sng">
                <a:solidFill>
                  <a:schemeClr val="hlink"/>
                </a:solidFill>
                <a:hlinkClick r:id="rId5"/>
              </a:rPr>
              <a:t>Pdfplumber</a:t>
            </a:r>
            <a:endParaRPr/>
          </a:p>
          <a:p>
            <a:pPr indent="-317500" lvl="1" marL="914400" rtl="0" algn="l">
              <a:spcBef>
                <a:spcPts val="0"/>
              </a:spcBef>
              <a:spcAft>
                <a:spcPts val="0"/>
              </a:spcAft>
              <a:buSzPts val="1400"/>
              <a:buChar char="○"/>
            </a:pPr>
            <a:r>
              <a:rPr lang="en" u="sng">
                <a:solidFill>
                  <a:schemeClr val="hlink"/>
                </a:solidFill>
                <a:hlinkClick r:id="rId6"/>
              </a:rPr>
              <a:t>Tabula-py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Hands-on: Working with Tabula</a:t>
            </a:r>
            <a:endParaRPr/>
          </a:p>
        </p:txBody>
      </p:sp>
      <p:pic>
        <p:nvPicPr>
          <p:cNvPr id="155" name="Google Shape;155;p26"/>
          <p:cNvPicPr preferRelativeResize="0"/>
          <p:nvPr/>
        </p:nvPicPr>
        <p:blipFill>
          <a:blip r:embed="rId3">
            <a:alphaModFix/>
          </a:blip>
          <a:stretch>
            <a:fillRect/>
          </a:stretch>
        </p:blipFill>
        <p:spPr>
          <a:xfrm>
            <a:off x="1652250" y="1035450"/>
            <a:ext cx="5424862" cy="36914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OCR</a:t>
            </a:r>
            <a:endParaRPr/>
          </a:p>
        </p:txBody>
      </p:sp>
      <p:sp>
        <p:nvSpPr>
          <p:cNvPr id="161" name="Google Shape;161;p27"/>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(Optical Character Recognition)</a:t>
            </a:r>
            <a:endParaRPr/>
          </a:p>
          <a:p>
            <a:pPr indent="-342900" lvl="0" marL="457200" rtl="0" algn="l">
              <a:spcBef>
                <a:spcPts val="1200"/>
              </a:spcBef>
              <a:spcAft>
                <a:spcPts val="0"/>
              </a:spcAft>
              <a:buSzPts val="1800"/>
              <a:buChar char="●"/>
            </a:pPr>
            <a:r>
              <a:rPr lang="en"/>
              <a:t>Commonly needed with court documents, older documents</a:t>
            </a:r>
            <a:endParaRPr/>
          </a:p>
          <a:p>
            <a:pPr indent="-342900" lvl="0" marL="457200" rtl="0" algn="l">
              <a:spcBef>
                <a:spcPts val="0"/>
              </a:spcBef>
              <a:spcAft>
                <a:spcPts val="0"/>
              </a:spcAft>
              <a:buSzPts val="1800"/>
              <a:buChar char="●"/>
            </a:pPr>
            <a:r>
              <a:rPr lang="en"/>
              <a:t>Easier with text-only or text-mostly documents</a:t>
            </a:r>
            <a:endParaRPr/>
          </a:p>
          <a:p>
            <a:pPr indent="-317500" lvl="1" marL="914400" rtl="0" algn="l">
              <a:spcBef>
                <a:spcPts val="0"/>
              </a:spcBef>
              <a:spcAft>
                <a:spcPts val="0"/>
              </a:spcAft>
              <a:buSzPts val="1400"/>
              <a:buChar char="○"/>
            </a:pPr>
            <a:r>
              <a:rPr lang="en"/>
              <a:t>Tabular data is troublesome</a:t>
            </a:r>
            <a:endParaRPr/>
          </a:p>
          <a:p>
            <a:pPr indent="-342900" lvl="0" marL="457200" rtl="0" algn="l">
              <a:spcBef>
                <a:spcPts val="0"/>
              </a:spcBef>
              <a:spcAft>
                <a:spcPts val="0"/>
              </a:spcAft>
              <a:buSzPts val="1800"/>
              <a:buChar char="●"/>
            </a:pPr>
            <a:r>
              <a:rPr lang="en"/>
              <a:t>Images, handwriting, and redaction can mess you up</a:t>
            </a:r>
            <a:endParaRPr/>
          </a:p>
          <a:p>
            <a:pPr indent="-317500" lvl="1" marL="914400" rtl="0" algn="l">
              <a:spcBef>
                <a:spcPts val="0"/>
              </a:spcBef>
              <a:spcAft>
                <a:spcPts val="0"/>
              </a:spcAft>
              <a:buSzPts val="1400"/>
              <a:buChar char="○"/>
            </a:pPr>
            <a:r>
              <a:rPr lang="en"/>
              <a:t>Some algorithms are better than others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OCR</a:t>
            </a:r>
            <a:endParaRPr/>
          </a:p>
        </p:txBody>
      </p:sp>
      <p:sp>
        <p:nvSpPr>
          <p:cNvPr id="167" name="Google Shape;167;p28"/>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Your options:</a:t>
            </a:r>
            <a:endParaRPr/>
          </a:p>
          <a:p>
            <a:pPr indent="-342900" lvl="0" marL="457200" rtl="0" algn="l">
              <a:spcBef>
                <a:spcPts val="1200"/>
              </a:spcBef>
              <a:spcAft>
                <a:spcPts val="0"/>
              </a:spcAft>
              <a:buSzPts val="1800"/>
              <a:buChar char="●"/>
            </a:pPr>
            <a:r>
              <a:rPr lang="en" u="sng">
                <a:solidFill>
                  <a:schemeClr val="hlink"/>
                </a:solidFill>
                <a:hlinkClick r:id="rId3"/>
              </a:rPr>
              <a:t>DocumentCloud</a:t>
            </a:r>
            <a:endParaRPr/>
          </a:p>
          <a:p>
            <a:pPr indent="-342900" lvl="0" marL="457200" rtl="0" algn="l">
              <a:spcBef>
                <a:spcPts val="0"/>
              </a:spcBef>
              <a:spcAft>
                <a:spcPts val="0"/>
              </a:spcAft>
              <a:buSzPts val="1800"/>
              <a:buChar char="●"/>
            </a:pPr>
            <a:r>
              <a:rPr lang="en" u="sng">
                <a:solidFill>
                  <a:schemeClr val="hlink"/>
                </a:solidFill>
                <a:hlinkClick r:id="rId4"/>
              </a:rPr>
              <a:t>Google PinPoint </a:t>
            </a:r>
            <a:endParaRPr/>
          </a:p>
          <a:p>
            <a:pPr indent="-342900" lvl="0" marL="457200" rtl="0" algn="l">
              <a:spcBef>
                <a:spcPts val="0"/>
              </a:spcBef>
              <a:spcAft>
                <a:spcPts val="0"/>
              </a:spcAft>
              <a:buSzPts val="1800"/>
              <a:buChar char="●"/>
            </a:pPr>
            <a:r>
              <a:rPr lang="en"/>
              <a:t>Adobe Acrobat Pro</a:t>
            </a:r>
            <a:endParaRPr/>
          </a:p>
          <a:p>
            <a:pPr indent="-317500" lvl="1" marL="914400" rtl="0" algn="l">
              <a:spcBef>
                <a:spcPts val="0"/>
              </a:spcBef>
              <a:spcAft>
                <a:spcPts val="0"/>
              </a:spcAft>
              <a:buSzPts val="1400"/>
              <a:buChar char="○"/>
            </a:pPr>
            <a:r>
              <a:rPr lang="en" u="sng">
                <a:solidFill>
                  <a:schemeClr val="hlink"/>
                </a:solidFill>
                <a:hlinkClick r:id="rId5"/>
              </a:rPr>
              <a:t>Short guide</a:t>
            </a:r>
            <a:endParaRPr/>
          </a:p>
          <a:p>
            <a:pPr indent="-342900" lvl="0" marL="457200" rtl="0" algn="l">
              <a:spcBef>
                <a:spcPts val="0"/>
              </a:spcBef>
              <a:spcAft>
                <a:spcPts val="0"/>
              </a:spcAft>
              <a:buSzPts val="1800"/>
              <a:buChar char="●"/>
            </a:pPr>
            <a:r>
              <a:rPr lang="en"/>
              <a:t>Code</a:t>
            </a:r>
            <a:endParaRPr/>
          </a:p>
          <a:p>
            <a:pPr indent="-317500" lvl="1" marL="914400" rtl="0" algn="l">
              <a:spcBef>
                <a:spcPts val="0"/>
              </a:spcBef>
              <a:spcAft>
                <a:spcPts val="0"/>
              </a:spcAft>
              <a:buSzPts val="1400"/>
              <a:buChar char="○"/>
            </a:pPr>
            <a:r>
              <a:rPr lang="en" u="sng">
                <a:solidFill>
                  <a:schemeClr val="hlink"/>
                </a:solidFill>
                <a:hlinkClick r:id="rId6"/>
              </a:rPr>
              <a:t>pytesseract</a:t>
            </a:r>
            <a:endParaRPr/>
          </a:p>
          <a:p>
            <a:pPr indent="-342900" lvl="0" marL="457200" rtl="0" algn="l">
              <a:spcBef>
                <a:spcPts val="0"/>
              </a:spcBef>
              <a:spcAft>
                <a:spcPts val="0"/>
              </a:spcAft>
              <a:buSzPts val="1800"/>
              <a:buChar char="●"/>
            </a:pPr>
            <a:r>
              <a:rPr lang="en"/>
              <a:t>Command-line utilities</a:t>
            </a:r>
            <a:endParaRPr/>
          </a:p>
          <a:p>
            <a:pPr indent="-317500" lvl="1" marL="914400" rtl="0" algn="l">
              <a:spcBef>
                <a:spcPts val="0"/>
              </a:spcBef>
              <a:spcAft>
                <a:spcPts val="0"/>
              </a:spcAft>
              <a:buSzPts val="1400"/>
              <a:buChar char="○"/>
            </a:pPr>
            <a:r>
              <a:rPr lang="en" u="sng">
                <a:solidFill>
                  <a:schemeClr val="accent5"/>
                </a:solidFill>
                <a:hlinkClick r:id="rId7">
                  <a:extLst>
                    <a:ext uri="{A12FA001-AC4F-418D-AE19-62706E023703}">
                      <ahyp:hlinkClr val="tx"/>
                    </a:ext>
                  </a:extLst>
                </a:hlinkClick>
              </a:rPr>
              <a:t>OCRmyPDF</a:t>
            </a:r>
            <a:endParaRPr/>
          </a:p>
        </p:txBody>
      </p:sp>
      <p:pic>
        <p:nvPicPr>
          <p:cNvPr id="168" name="Google Shape;168;p28"/>
          <p:cNvPicPr preferRelativeResize="0"/>
          <p:nvPr/>
        </p:nvPicPr>
        <p:blipFill>
          <a:blip r:embed="rId8">
            <a:alphaModFix/>
          </a:blip>
          <a:stretch>
            <a:fillRect/>
          </a:stretch>
        </p:blipFill>
        <p:spPr>
          <a:xfrm>
            <a:off x="3783750" y="315925"/>
            <a:ext cx="4974924" cy="414792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Google Pinpoint</a:t>
            </a:r>
            <a:endParaRPr/>
          </a:p>
        </p:txBody>
      </p:sp>
      <p:sp>
        <p:nvSpPr>
          <p:cNvPr id="174" name="Google Shape;174;p29"/>
          <p:cNvSpPr txBox="1"/>
          <p:nvPr>
            <p:ph idx="1" type="body"/>
          </p:nvPr>
        </p:nvSpPr>
        <p:spPr>
          <a:xfrm>
            <a:off x="311700" y="1225225"/>
            <a:ext cx="38721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Part of Google’s “Journalist Studio”</a:t>
            </a:r>
            <a:endParaRPr/>
          </a:p>
          <a:p>
            <a:pPr indent="-342900" lvl="0" marL="457200" rtl="0" algn="l">
              <a:spcBef>
                <a:spcPts val="0"/>
              </a:spcBef>
              <a:spcAft>
                <a:spcPts val="0"/>
              </a:spcAft>
              <a:buSzPts val="1800"/>
              <a:buChar char="●"/>
            </a:pPr>
            <a:r>
              <a:rPr lang="en"/>
              <a:t>Experimental structured data scraping </a:t>
            </a:r>
            <a:r>
              <a:rPr lang="en" u="sng">
                <a:solidFill>
                  <a:schemeClr val="hlink"/>
                </a:solidFill>
                <a:hlinkClick r:id="rId3"/>
              </a:rPr>
              <a:t>in beta</a:t>
            </a:r>
            <a:endParaRPr/>
          </a:p>
        </p:txBody>
      </p:sp>
      <p:pic>
        <p:nvPicPr>
          <p:cNvPr id="175" name="Google Shape;175;p29"/>
          <p:cNvPicPr preferRelativeResize="0"/>
          <p:nvPr/>
        </p:nvPicPr>
        <p:blipFill>
          <a:blip r:embed="rId4">
            <a:alphaModFix/>
          </a:blip>
          <a:stretch>
            <a:fillRect/>
          </a:stretch>
        </p:blipFill>
        <p:spPr>
          <a:xfrm>
            <a:off x="4367300" y="1056488"/>
            <a:ext cx="4464999" cy="36914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0"/>
          <p:cNvSpPr txBox="1"/>
          <p:nvPr>
            <p:ph type="title"/>
          </p:nvPr>
        </p:nvSpPr>
        <p:spPr>
          <a:xfrm>
            <a:off x="311700" y="555600"/>
            <a:ext cx="2808000" cy="7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Your phone (seriously)</a:t>
            </a:r>
            <a:endParaRPr/>
          </a:p>
        </p:txBody>
      </p:sp>
      <p:sp>
        <p:nvSpPr>
          <p:cNvPr id="181" name="Google Shape;181;p30"/>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a:t>iPhone photos app, notes app</a:t>
            </a:r>
            <a:endParaRPr/>
          </a:p>
          <a:p>
            <a:pPr indent="-311150" lvl="1" marL="914400" rtl="0" algn="l">
              <a:spcBef>
                <a:spcPts val="0"/>
              </a:spcBef>
              <a:spcAft>
                <a:spcPts val="0"/>
              </a:spcAft>
              <a:buSzPts val="1300"/>
              <a:buChar char="○"/>
            </a:pPr>
            <a:r>
              <a:rPr lang="en"/>
              <a:t>Requires iPhone Xs or later (2018+)</a:t>
            </a:r>
            <a:endParaRPr/>
          </a:p>
          <a:p>
            <a:pPr indent="-323850" lvl="0" marL="457200" rtl="0" algn="l">
              <a:spcBef>
                <a:spcPts val="0"/>
              </a:spcBef>
              <a:spcAft>
                <a:spcPts val="0"/>
              </a:spcAft>
              <a:buSzPts val="1500"/>
              <a:buChar char="●"/>
            </a:pPr>
            <a:r>
              <a:rPr lang="en"/>
              <a:t>Android: People seem to like </a:t>
            </a:r>
            <a:r>
              <a:rPr lang="en" u="sng">
                <a:solidFill>
                  <a:schemeClr val="hlink"/>
                </a:solidFill>
                <a:hlinkClick r:id="rId3"/>
              </a:rPr>
              <a:t>“Text Fairy”</a:t>
            </a:r>
            <a:endParaRPr/>
          </a:p>
        </p:txBody>
      </p:sp>
      <p:pic>
        <p:nvPicPr>
          <p:cNvPr id="182" name="Google Shape;182;p30"/>
          <p:cNvPicPr preferRelativeResize="0"/>
          <p:nvPr/>
        </p:nvPicPr>
        <p:blipFill>
          <a:blip r:embed="rId4">
            <a:alphaModFix/>
          </a:blip>
          <a:stretch>
            <a:fillRect/>
          </a:stretch>
        </p:blipFill>
        <p:spPr>
          <a:xfrm>
            <a:off x="3280250" y="979900"/>
            <a:ext cx="5719501" cy="318370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When to use a command-line activity</a:t>
            </a:r>
            <a:endParaRPr/>
          </a:p>
        </p:txBody>
      </p:sp>
      <p:sp>
        <p:nvSpPr>
          <p:cNvPr id="188" name="Google Shape;188;p31"/>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Your files are big</a:t>
            </a:r>
            <a:endParaRPr/>
          </a:p>
          <a:p>
            <a:pPr indent="-342900" lvl="0" marL="457200" rtl="0" algn="l">
              <a:spcBef>
                <a:spcPts val="0"/>
              </a:spcBef>
              <a:spcAft>
                <a:spcPts val="0"/>
              </a:spcAft>
              <a:buSzPts val="1800"/>
              <a:buChar char="●"/>
            </a:pPr>
            <a:r>
              <a:rPr lang="en"/>
              <a:t>You need it fast</a:t>
            </a:r>
            <a:endParaRPr/>
          </a:p>
          <a:p>
            <a:pPr indent="-342900" lvl="0" marL="457200" rtl="0" algn="l">
              <a:spcBef>
                <a:spcPts val="0"/>
              </a:spcBef>
              <a:spcAft>
                <a:spcPts val="0"/>
              </a:spcAft>
              <a:buSzPts val="1800"/>
              <a:buChar char="●"/>
            </a:pPr>
            <a:r>
              <a:rPr lang="en"/>
              <a:t>You need a little more flexibility than the GUI tools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Download files</a:t>
            </a:r>
            <a:endParaRPr/>
          </a:p>
        </p:txBody>
      </p:sp>
      <p:pic>
        <p:nvPicPr>
          <p:cNvPr id="71" name="Google Shape;71;p14"/>
          <p:cNvPicPr preferRelativeResize="0"/>
          <p:nvPr/>
        </p:nvPicPr>
        <p:blipFill>
          <a:blip r:embed="rId3">
            <a:alphaModFix/>
          </a:blip>
          <a:stretch>
            <a:fillRect/>
          </a:stretch>
        </p:blipFill>
        <p:spPr>
          <a:xfrm>
            <a:off x="1584351" y="1291450"/>
            <a:ext cx="5975302" cy="3361099"/>
          </a:xfrm>
          <a:prstGeom prst="rect">
            <a:avLst/>
          </a:prstGeom>
          <a:noFill/>
          <a:ln>
            <a:noFill/>
          </a:ln>
        </p:spPr>
      </p:pic>
      <p:cxnSp>
        <p:nvCxnSpPr>
          <p:cNvPr id="72" name="Google Shape;72;p14"/>
          <p:cNvCxnSpPr/>
          <p:nvPr/>
        </p:nvCxnSpPr>
        <p:spPr>
          <a:xfrm flipH="1">
            <a:off x="6170950" y="3766600"/>
            <a:ext cx="1131600" cy="359100"/>
          </a:xfrm>
          <a:prstGeom prst="straightConnector1">
            <a:avLst/>
          </a:prstGeom>
          <a:noFill/>
          <a:ln cap="flat" cmpd="sng" w="38100">
            <a:solidFill>
              <a:schemeClr val="accent6"/>
            </a:solidFill>
            <a:prstDash val="solid"/>
            <a:round/>
            <a:headEnd len="med" w="med" type="none"/>
            <a:tailEnd len="med" w="med" type="triangl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2"/>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Example</a:t>
            </a:r>
            <a:endParaRPr/>
          </a:p>
        </p:txBody>
      </p:sp>
      <p:sp>
        <p:nvSpPr>
          <p:cNvPr id="194" name="Google Shape;194;p32"/>
          <p:cNvSpPr txBox="1"/>
          <p:nvPr>
            <p:ph idx="1" type="body"/>
          </p:nvPr>
        </p:nvSpPr>
        <p:spPr>
          <a:xfrm>
            <a:off x="311700" y="1399400"/>
            <a:ext cx="3063900" cy="278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Mueller Report:</a:t>
            </a:r>
            <a:endParaRPr/>
          </a:p>
          <a:p>
            <a:pPr indent="-323850" lvl="0" marL="457200" rtl="0" algn="l">
              <a:spcBef>
                <a:spcPts val="1200"/>
              </a:spcBef>
              <a:spcAft>
                <a:spcPts val="0"/>
              </a:spcAft>
              <a:buSzPts val="1500"/>
              <a:buChar char="●"/>
            </a:pPr>
            <a:r>
              <a:rPr lang="en"/>
              <a:t>More than 400 pages</a:t>
            </a:r>
            <a:endParaRPr/>
          </a:p>
          <a:p>
            <a:pPr indent="-323850" lvl="0" marL="457200" rtl="0" algn="l">
              <a:spcBef>
                <a:spcPts val="0"/>
              </a:spcBef>
              <a:spcAft>
                <a:spcPts val="0"/>
              </a:spcAft>
              <a:buSzPts val="1500"/>
              <a:buChar char="●"/>
            </a:pPr>
            <a:r>
              <a:rPr lang="en"/>
              <a:t>Intense competition to publish upon release</a:t>
            </a:r>
            <a:endParaRPr/>
          </a:p>
          <a:p>
            <a:pPr indent="-323850" lvl="0" marL="457200" rtl="0" algn="l">
              <a:spcBef>
                <a:spcPts val="0"/>
              </a:spcBef>
              <a:spcAft>
                <a:spcPts val="0"/>
              </a:spcAft>
              <a:buSzPts val="1500"/>
              <a:buChar char="●"/>
            </a:pPr>
            <a:r>
              <a:rPr lang="en"/>
              <a:t>Completely unsearchable</a:t>
            </a:r>
            <a:endParaRPr/>
          </a:p>
          <a:p>
            <a:pPr indent="-323850" lvl="0" marL="457200" rtl="0" algn="l">
              <a:spcBef>
                <a:spcPts val="0"/>
              </a:spcBef>
              <a:spcAft>
                <a:spcPts val="0"/>
              </a:spcAft>
              <a:buSzPts val="1500"/>
              <a:buChar char="●"/>
            </a:pPr>
            <a:r>
              <a:rPr lang="en"/>
              <a:t>Embarrassment</a:t>
            </a:r>
            <a:r>
              <a:rPr lang="en"/>
              <a:t> to the “</a:t>
            </a:r>
            <a:r>
              <a:rPr lang="en" u="sng">
                <a:solidFill>
                  <a:schemeClr val="hlink"/>
                </a:solidFill>
                <a:hlinkClick r:id="rId3"/>
              </a:rPr>
              <a:t>PDF Association</a:t>
            </a:r>
            <a:r>
              <a:rPr lang="en"/>
              <a:t>”</a:t>
            </a:r>
            <a:endParaRPr/>
          </a:p>
        </p:txBody>
      </p:sp>
      <p:pic>
        <p:nvPicPr>
          <p:cNvPr id="195" name="Google Shape;195;p32"/>
          <p:cNvPicPr preferRelativeResize="0"/>
          <p:nvPr/>
        </p:nvPicPr>
        <p:blipFill>
          <a:blip r:embed="rId4">
            <a:alphaModFix/>
          </a:blip>
          <a:stretch>
            <a:fillRect/>
          </a:stretch>
        </p:blipFill>
        <p:spPr>
          <a:xfrm>
            <a:off x="4964800" y="555600"/>
            <a:ext cx="3686175" cy="36861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Hands-on: OCRmyPDF</a:t>
            </a:r>
            <a:endParaRPr/>
          </a:p>
        </p:txBody>
      </p:sp>
      <p:sp>
        <p:nvSpPr>
          <p:cNvPr id="201" name="Google Shape;201;p33"/>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Download the PDF: </a:t>
            </a:r>
            <a:r>
              <a:rPr lang="en">
                <a:highlight>
                  <a:srgbClr val="D9D9D9"/>
                </a:highlight>
                <a:latin typeface="Roboto Mono"/>
                <a:ea typeface="Roboto Mono"/>
                <a:cs typeface="Roboto Mono"/>
                <a:sym typeface="Roboto Mono"/>
              </a:rPr>
              <a:t>comey_memoranda.pdf</a:t>
            </a:r>
            <a:r>
              <a:rPr lang="en"/>
              <a:t> from the Github repo</a:t>
            </a:r>
            <a:endParaRPr/>
          </a:p>
          <a:p>
            <a:pPr indent="-342900" lvl="0" marL="457200" rtl="0" algn="l">
              <a:spcBef>
                <a:spcPts val="0"/>
              </a:spcBef>
              <a:spcAft>
                <a:spcPts val="0"/>
              </a:spcAft>
              <a:buSzPts val="1800"/>
              <a:buAutoNum type="arabicPeriod"/>
            </a:pPr>
            <a:r>
              <a:rPr lang="en"/>
              <a:t>Move it to your computer’s Desktop</a:t>
            </a:r>
            <a:endParaRPr/>
          </a:p>
          <a:p>
            <a:pPr indent="-342900" lvl="0" marL="457200" rtl="0" algn="l">
              <a:spcBef>
                <a:spcPts val="0"/>
              </a:spcBef>
              <a:spcAft>
                <a:spcPts val="0"/>
              </a:spcAft>
              <a:buSzPts val="1800"/>
              <a:buAutoNum type="arabicPeriod"/>
            </a:pPr>
            <a:r>
              <a:rPr lang="en"/>
              <a:t>Open up your terminal</a:t>
            </a:r>
            <a:endParaRPr/>
          </a:p>
          <a:p>
            <a:pPr indent="-317500" lvl="1" marL="914400" rtl="0" algn="l">
              <a:spcBef>
                <a:spcPts val="0"/>
              </a:spcBef>
              <a:spcAft>
                <a:spcPts val="0"/>
              </a:spcAft>
              <a:buSzPts val="1400"/>
              <a:buAutoNum type="alphaLcPeriod"/>
            </a:pPr>
            <a:r>
              <a:rPr lang="en"/>
              <a:t>Mac users: Cmd + SPACE will open spotlight. Then just type “terminal” and hit Enter</a:t>
            </a:r>
            <a:endParaRPr/>
          </a:p>
          <a:p>
            <a:pPr indent="0" lvl="0" marL="0" rtl="0" algn="l">
              <a:spcBef>
                <a:spcPts val="1200"/>
              </a:spcBef>
              <a:spcAft>
                <a:spcPts val="1200"/>
              </a:spcAft>
              <a:buNone/>
            </a:pPr>
            <a:r>
              <a:t/>
            </a:r>
            <a:endParaRPr/>
          </a:p>
        </p:txBody>
      </p:sp>
      <p:pic>
        <p:nvPicPr>
          <p:cNvPr id="202" name="Google Shape;202;p33"/>
          <p:cNvPicPr preferRelativeResize="0"/>
          <p:nvPr/>
        </p:nvPicPr>
        <p:blipFill>
          <a:blip r:embed="rId3">
            <a:alphaModFix/>
          </a:blip>
          <a:stretch>
            <a:fillRect/>
          </a:stretch>
        </p:blipFill>
        <p:spPr>
          <a:xfrm>
            <a:off x="2202637" y="2877800"/>
            <a:ext cx="4738721" cy="1752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4"/>
          <p:cNvSpPr txBox="1"/>
          <p:nvPr>
            <p:ph type="title"/>
          </p:nvPr>
        </p:nvSpPr>
        <p:spPr>
          <a:xfrm>
            <a:off x="311700" y="555600"/>
            <a:ext cx="2808000" cy="7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Hands-on: OCRmyPDF</a:t>
            </a:r>
            <a:endParaRPr/>
          </a:p>
        </p:txBody>
      </p:sp>
      <p:pic>
        <p:nvPicPr>
          <p:cNvPr id="208" name="Google Shape;208;p34"/>
          <p:cNvPicPr preferRelativeResize="0"/>
          <p:nvPr/>
        </p:nvPicPr>
        <p:blipFill>
          <a:blip r:embed="rId3">
            <a:alphaModFix/>
          </a:blip>
          <a:stretch>
            <a:fillRect/>
          </a:stretch>
        </p:blipFill>
        <p:spPr>
          <a:xfrm>
            <a:off x="3520150" y="1147225"/>
            <a:ext cx="5410200" cy="3476625"/>
          </a:xfrm>
          <a:prstGeom prst="rect">
            <a:avLst/>
          </a:prstGeom>
          <a:noFill/>
          <a:ln cap="flat" cmpd="sng" w="19050">
            <a:solidFill>
              <a:schemeClr val="dk2"/>
            </a:solidFill>
            <a:prstDash val="solid"/>
            <a:round/>
            <a:headEnd len="sm" w="sm" type="none"/>
            <a:tailEnd len="sm" w="sm" type="none"/>
          </a:ln>
        </p:spPr>
      </p:pic>
      <p:sp>
        <p:nvSpPr>
          <p:cNvPr id="209" name="Google Shape;209;p34"/>
          <p:cNvSpPr txBox="1"/>
          <p:nvPr>
            <p:ph idx="1" type="body"/>
          </p:nvPr>
        </p:nvSpPr>
        <p:spPr>
          <a:xfrm>
            <a:off x="311700" y="1399400"/>
            <a:ext cx="3121500" cy="278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300">
                <a:highlight>
                  <a:srgbClr val="D9D9D9"/>
                </a:highlight>
                <a:latin typeface="Roboto Mono"/>
                <a:ea typeface="Roboto Mono"/>
                <a:cs typeface="Roboto Mono"/>
                <a:sym typeface="Roboto Mono"/>
              </a:rPr>
              <a:t>cd ~/Desktop</a:t>
            </a:r>
            <a:endParaRPr sz="1300"/>
          </a:p>
          <a:p>
            <a:pPr indent="0" lvl="0" marL="0" rtl="0" algn="l">
              <a:spcBef>
                <a:spcPts val="1200"/>
              </a:spcBef>
              <a:spcAft>
                <a:spcPts val="1200"/>
              </a:spcAft>
              <a:buNone/>
            </a:pPr>
            <a:r>
              <a:rPr lang="en" sz="1300">
                <a:highlight>
                  <a:srgbClr val="D9D9D9"/>
                </a:highlight>
                <a:latin typeface="Roboto Mono"/>
                <a:ea typeface="Roboto Mono"/>
                <a:cs typeface="Roboto Mono"/>
                <a:sym typeface="Roboto Mono"/>
              </a:rPr>
              <a:t>ocrmypdf --force-ocr comey_memoranda.pdf comey_memoranda_ocr.pdf</a:t>
            </a:r>
            <a:endParaRPr sz="1300">
              <a:highlight>
                <a:srgbClr val="D9D9D9"/>
              </a:highlight>
              <a:latin typeface="Roboto Mono"/>
              <a:ea typeface="Roboto Mono"/>
              <a:cs typeface="Roboto Mono"/>
              <a:sym typeface="Roboto Mon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3000"/>
              <a:t>Hands-on: OCRmyPDF</a:t>
            </a:r>
            <a:endParaRPr/>
          </a:p>
        </p:txBody>
      </p:sp>
      <p:sp>
        <p:nvSpPr>
          <p:cNvPr id="215" name="Google Shape;215;p3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700">
                <a:solidFill>
                  <a:srgbClr val="000000"/>
                </a:solidFill>
                <a:highlight>
                  <a:srgbClr val="D9D9D9"/>
                </a:highlight>
                <a:latin typeface="Roboto Mono"/>
                <a:ea typeface="Roboto Mono"/>
                <a:cs typeface="Roboto Mono"/>
                <a:sym typeface="Roboto Mono"/>
              </a:rPr>
              <a:t>cd ~/Desktop</a:t>
            </a:r>
            <a:endParaRPr sz="1700">
              <a:solidFill>
                <a:srgbClr val="000000"/>
              </a:solidFill>
              <a:highlight>
                <a:srgbClr val="D9D9D9"/>
              </a:highlight>
              <a:latin typeface="Roboto Mono"/>
              <a:ea typeface="Roboto Mono"/>
              <a:cs typeface="Roboto Mono"/>
              <a:sym typeface="Roboto Mono"/>
            </a:endParaRPr>
          </a:p>
          <a:p>
            <a:pPr indent="0" lvl="0" marL="0" rtl="0" algn="l">
              <a:lnSpc>
                <a:spcPct val="100000"/>
              </a:lnSpc>
              <a:spcBef>
                <a:spcPts val="0"/>
              </a:spcBef>
              <a:spcAft>
                <a:spcPts val="0"/>
              </a:spcAft>
              <a:buNone/>
            </a:pPr>
            <a:r>
              <a:t/>
            </a:r>
            <a:endParaRPr sz="1700">
              <a:solidFill>
                <a:srgbClr val="000000"/>
              </a:solidFill>
              <a:highlight>
                <a:srgbClr val="D9D9D9"/>
              </a:highlight>
              <a:latin typeface="Roboto Mono"/>
              <a:ea typeface="Roboto Mono"/>
              <a:cs typeface="Roboto Mono"/>
              <a:sym typeface="Roboto Mono"/>
            </a:endParaRPr>
          </a:p>
          <a:p>
            <a:pPr indent="0" lvl="0" marL="0" rtl="0" algn="l">
              <a:lnSpc>
                <a:spcPct val="100000"/>
              </a:lnSpc>
              <a:spcBef>
                <a:spcPts val="0"/>
              </a:spcBef>
              <a:spcAft>
                <a:spcPts val="0"/>
              </a:spcAft>
              <a:buNone/>
            </a:pPr>
            <a:r>
              <a:rPr lang="en" sz="1700">
                <a:solidFill>
                  <a:srgbClr val="000000"/>
                </a:solidFill>
                <a:highlight>
                  <a:srgbClr val="D9D9D9"/>
                </a:highlight>
                <a:latin typeface="Roboto Mono"/>
                <a:ea typeface="Roboto Mono"/>
                <a:cs typeface="Roboto Mono"/>
                <a:sym typeface="Roboto Mono"/>
              </a:rPr>
              <a:t>ocrmypdf --force-ocr comey_memoranda.pdf comey_memoranda_ocr.pdf</a:t>
            </a:r>
            <a:endParaRPr sz="22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Hands-on: OCRmyPDF</a:t>
            </a:r>
            <a:endParaRPr/>
          </a:p>
        </p:txBody>
      </p:sp>
      <p:pic>
        <p:nvPicPr>
          <p:cNvPr id="221" name="Google Shape;221;p36"/>
          <p:cNvPicPr preferRelativeResize="0"/>
          <p:nvPr/>
        </p:nvPicPr>
        <p:blipFill>
          <a:blip r:embed="rId3">
            <a:alphaModFix/>
          </a:blip>
          <a:stretch>
            <a:fillRect/>
          </a:stretch>
        </p:blipFill>
        <p:spPr>
          <a:xfrm>
            <a:off x="838200" y="1291125"/>
            <a:ext cx="7467600" cy="29432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Who am I</a:t>
            </a:r>
            <a:endParaRPr/>
          </a:p>
        </p:txBody>
      </p:sp>
      <p:sp>
        <p:nvSpPr>
          <p:cNvPr id="78" name="Google Shape;78;p1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Data reporter, formerly at BuzzFeed News</a:t>
            </a:r>
            <a:endParaRPr/>
          </a:p>
          <a:p>
            <a:pPr indent="-342900" lvl="0" marL="457200" rtl="0" algn="l">
              <a:spcBef>
                <a:spcPts val="0"/>
              </a:spcBef>
              <a:spcAft>
                <a:spcPts val="0"/>
              </a:spcAft>
              <a:buSzPts val="1800"/>
              <a:buChar char="●"/>
            </a:pPr>
            <a:r>
              <a:rPr lang="en"/>
              <a:t>Teach at the City College of New York (CUNY)</a:t>
            </a:r>
            <a:endParaRPr/>
          </a:p>
          <a:p>
            <a:pPr indent="-342900" lvl="0" marL="457200" rtl="0" algn="l">
              <a:spcBef>
                <a:spcPts val="0"/>
              </a:spcBef>
              <a:spcAft>
                <a:spcPts val="0"/>
              </a:spcAft>
              <a:buSzPts val="1800"/>
              <a:buChar char="●"/>
            </a:pPr>
            <a:r>
              <a:rPr lang="en"/>
              <a:t>I’ve worked on both solo investigations and large collaborations like the FinCEN Files</a:t>
            </a:r>
            <a:endParaRPr/>
          </a:p>
          <a:p>
            <a:pPr indent="-342900" lvl="0" marL="457200" rtl="0" algn="l">
              <a:spcBef>
                <a:spcPts val="0"/>
              </a:spcBef>
              <a:spcAft>
                <a:spcPts val="0"/>
              </a:spcAft>
              <a:buSzPts val="1800"/>
              <a:buChar char="●"/>
            </a:pPr>
            <a:r>
              <a:rPr lang="en"/>
              <a:t>I do data analysis in Python/Pandas but started with a lot of tools you’re seeing today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tools we’re using</a:t>
            </a:r>
            <a:endParaRPr/>
          </a:p>
        </p:txBody>
      </p:sp>
      <p:sp>
        <p:nvSpPr>
          <p:cNvPr id="84" name="Google Shape;84;p16"/>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Tabula - a free and open-source downloadable app for extracting tables</a:t>
            </a:r>
            <a:endParaRPr/>
          </a:p>
          <a:p>
            <a:pPr indent="-342900" lvl="0" marL="457200" rtl="0" algn="l">
              <a:spcBef>
                <a:spcPts val="0"/>
              </a:spcBef>
              <a:spcAft>
                <a:spcPts val="0"/>
              </a:spcAft>
              <a:buSzPts val="1800"/>
              <a:buChar char="●"/>
            </a:pPr>
            <a:r>
              <a:rPr lang="en"/>
              <a:t>Ocrmypdf - a free and open-source command-line application for optical character recognition</a:t>
            </a:r>
            <a:endParaRPr/>
          </a:p>
          <a:p>
            <a:pPr indent="0" lvl="0" marL="0" rtl="0" algn="l">
              <a:spcBef>
                <a:spcPts val="1200"/>
              </a:spcBef>
              <a:spcAft>
                <a:spcPts val="1200"/>
              </a:spcAft>
              <a:buNone/>
            </a:pPr>
            <a:r>
              <a:t/>
            </a:r>
            <a:endParaRPr/>
          </a:p>
        </p:txBody>
      </p:sp>
      <p:pic>
        <p:nvPicPr>
          <p:cNvPr id="85" name="Google Shape;85;p16">
            <a:hlinkClick r:id="rId3"/>
          </p:cNvPr>
          <p:cNvPicPr preferRelativeResize="0"/>
          <p:nvPr/>
        </p:nvPicPr>
        <p:blipFill>
          <a:blip r:embed="rId4">
            <a:alphaModFix/>
          </a:blip>
          <a:stretch>
            <a:fillRect/>
          </a:stretch>
        </p:blipFill>
        <p:spPr>
          <a:xfrm>
            <a:off x="1221463" y="2285438"/>
            <a:ext cx="2505075" cy="2124075"/>
          </a:xfrm>
          <a:prstGeom prst="rect">
            <a:avLst/>
          </a:prstGeom>
          <a:noFill/>
          <a:ln cap="flat" cmpd="sng" w="9525">
            <a:solidFill>
              <a:schemeClr val="dk2"/>
            </a:solidFill>
            <a:prstDash val="solid"/>
            <a:round/>
            <a:headEnd len="sm" w="sm" type="none"/>
            <a:tailEnd len="sm" w="sm" type="none"/>
          </a:ln>
        </p:spPr>
      </p:pic>
      <p:pic>
        <p:nvPicPr>
          <p:cNvPr id="86" name="Google Shape;86;p16">
            <a:hlinkClick r:id="rId5"/>
          </p:cNvPr>
          <p:cNvPicPr preferRelativeResize="0"/>
          <p:nvPr/>
        </p:nvPicPr>
        <p:blipFill>
          <a:blip r:embed="rId6">
            <a:alphaModFix/>
          </a:blip>
          <a:stretch>
            <a:fillRect/>
          </a:stretch>
        </p:blipFill>
        <p:spPr>
          <a:xfrm>
            <a:off x="4643776" y="2387675"/>
            <a:ext cx="3860849" cy="1919625"/>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tools we’re using</a:t>
            </a:r>
            <a:endParaRPr/>
          </a:p>
        </p:txBody>
      </p:sp>
      <p:sp>
        <p:nvSpPr>
          <p:cNvPr id="92" name="Google Shape;92;p17"/>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Tabula - a free and open-source downloadable app for extracting tables</a:t>
            </a:r>
            <a:endParaRPr/>
          </a:p>
          <a:p>
            <a:pPr indent="-342900" lvl="0" marL="457200" rtl="0" algn="l">
              <a:spcBef>
                <a:spcPts val="0"/>
              </a:spcBef>
              <a:spcAft>
                <a:spcPts val="0"/>
              </a:spcAft>
              <a:buSzPts val="1800"/>
              <a:buChar char="●"/>
            </a:pPr>
            <a:r>
              <a:rPr lang="en"/>
              <a:t>Ocrmypdf - a free and open-source command-line application for optical character recognition</a:t>
            </a:r>
            <a:endParaRPr/>
          </a:p>
          <a:p>
            <a:pPr indent="0" lvl="0" marL="0" rtl="0" algn="l">
              <a:spcBef>
                <a:spcPts val="1200"/>
              </a:spcBef>
              <a:spcAft>
                <a:spcPts val="1200"/>
              </a:spcAft>
              <a:buNone/>
            </a:pPr>
            <a:r>
              <a:t/>
            </a:r>
            <a:endParaRPr/>
          </a:p>
        </p:txBody>
      </p:sp>
      <p:pic>
        <p:nvPicPr>
          <p:cNvPr id="93" name="Google Shape;93;p17">
            <a:hlinkClick r:id="rId3"/>
          </p:cNvPr>
          <p:cNvPicPr preferRelativeResize="0"/>
          <p:nvPr/>
        </p:nvPicPr>
        <p:blipFill>
          <a:blip r:embed="rId4">
            <a:alphaModFix/>
          </a:blip>
          <a:stretch>
            <a:fillRect/>
          </a:stretch>
        </p:blipFill>
        <p:spPr>
          <a:xfrm>
            <a:off x="1817438" y="2311463"/>
            <a:ext cx="2505075" cy="2124075"/>
          </a:xfrm>
          <a:prstGeom prst="rect">
            <a:avLst/>
          </a:prstGeom>
          <a:noFill/>
          <a:ln cap="flat" cmpd="sng" w="9525">
            <a:solidFill>
              <a:schemeClr val="dk2"/>
            </a:solidFill>
            <a:prstDash val="solid"/>
            <a:round/>
            <a:headEnd len="sm" w="sm" type="none"/>
            <a:tailEnd len="sm" w="sm" type="none"/>
          </a:ln>
        </p:spPr>
      </p:pic>
      <p:pic>
        <p:nvPicPr>
          <p:cNvPr id="94" name="Google Shape;94;p17">
            <a:hlinkClick r:id="rId5"/>
          </p:cNvPr>
          <p:cNvPicPr preferRelativeResize="0"/>
          <p:nvPr/>
        </p:nvPicPr>
        <p:blipFill>
          <a:blip r:embed="rId6">
            <a:alphaModFix/>
          </a:blip>
          <a:stretch>
            <a:fillRect/>
          </a:stretch>
        </p:blipFill>
        <p:spPr>
          <a:xfrm>
            <a:off x="4643776" y="2387675"/>
            <a:ext cx="3860849" cy="1919625"/>
          </a:xfrm>
          <a:prstGeom prst="rect">
            <a:avLst/>
          </a:prstGeom>
          <a:noFill/>
          <a:ln cap="flat" cmpd="sng" w="9525">
            <a:solidFill>
              <a:schemeClr val="dk2"/>
            </a:solidFill>
            <a:prstDash val="solid"/>
            <a:round/>
            <a:headEnd len="sm" w="sm" type="none"/>
            <a:tailEnd len="sm" w="sm" type="none"/>
          </a:ln>
        </p:spPr>
      </p:pic>
      <p:cxnSp>
        <p:nvCxnSpPr>
          <p:cNvPr id="95" name="Google Shape;95;p17"/>
          <p:cNvCxnSpPr/>
          <p:nvPr/>
        </p:nvCxnSpPr>
        <p:spPr>
          <a:xfrm>
            <a:off x="756050" y="4077950"/>
            <a:ext cx="287400" cy="603900"/>
          </a:xfrm>
          <a:prstGeom prst="straightConnector1">
            <a:avLst/>
          </a:prstGeom>
          <a:noFill/>
          <a:ln cap="flat" cmpd="sng" w="19050">
            <a:solidFill>
              <a:schemeClr val="dk1"/>
            </a:solidFill>
            <a:prstDash val="solid"/>
            <a:round/>
            <a:headEnd len="med" w="med" type="none"/>
            <a:tailEnd len="med" w="med" type="triangle"/>
          </a:ln>
        </p:spPr>
      </p:cxnSp>
      <p:sp>
        <p:nvSpPr>
          <p:cNvPr id="96" name="Google Shape;96;p17"/>
          <p:cNvSpPr txBox="1"/>
          <p:nvPr/>
        </p:nvSpPr>
        <p:spPr>
          <a:xfrm rot="-1022698">
            <a:off x="72629" y="3692743"/>
            <a:ext cx="1728630" cy="36933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Open Sans"/>
                <a:ea typeface="Open Sans"/>
                <a:cs typeface="Open Sans"/>
                <a:sym typeface="Open Sans"/>
              </a:rPr>
              <a:t>D/L instructions here!</a:t>
            </a:r>
            <a:endParaRPr sz="1200">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Why is this so damn hard?</a:t>
            </a:r>
            <a:endParaRPr/>
          </a:p>
        </p:txBody>
      </p:sp>
      <p:sp>
        <p:nvSpPr>
          <p:cNvPr id="102" name="Google Shape;102;p18"/>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PDFs are for </a:t>
            </a:r>
            <a:r>
              <a:rPr i="1" lang="en"/>
              <a:t>seeing </a:t>
            </a:r>
            <a:r>
              <a:rPr lang="en"/>
              <a:t>not for </a:t>
            </a:r>
            <a:r>
              <a:rPr i="1" lang="en"/>
              <a:t>reading</a:t>
            </a:r>
            <a:endParaRPr/>
          </a:p>
          <a:p>
            <a:pPr indent="-342900" lvl="0" marL="457200" rtl="0" algn="l">
              <a:spcBef>
                <a:spcPts val="0"/>
              </a:spcBef>
              <a:spcAft>
                <a:spcPts val="0"/>
              </a:spcAft>
              <a:buSzPts val="1800"/>
              <a:buChar char="●"/>
            </a:pPr>
            <a:r>
              <a:rPr lang="en"/>
              <a:t>Designed to look the same everywhere</a:t>
            </a:r>
            <a:endParaRPr/>
          </a:p>
          <a:p>
            <a:pPr indent="0" lvl="0" marL="0" rtl="0" algn="l">
              <a:spcBef>
                <a:spcPts val="1200"/>
              </a:spcBef>
              <a:spcAft>
                <a:spcPts val="1200"/>
              </a:spcAft>
              <a:buNone/>
            </a:pPr>
            <a:r>
              <a:t/>
            </a:r>
            <a:endParaRPr/>
          </a:p>
        </p:txBody>
      </p:sp>
      <p:pic>
        <p:nvPicPr>
          <p:cNvPr id="103" name="Google Shape;103;p18"/>
          <p:cNvPicPr preferRelativeResize="0"/>
          <p:nvPr/>
        </p:nvPicPr>
        <p:blipFill>
          <a:blip r:embed="rId3">
            <a:alphaModFix/>
          </a:blip>
          <a:stretch>
            <a:fillRect/>
          </a:stretch>
        </p:blipFill>
        <p:spPr>
          <a:xfrm>
            <a:off x="2261750" y="1980200"/>
            <a:ext cx="4620499" cy="2599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The two types of PDFs</a:t>
            </a:r>
            <a:endParaRPr/>
          </a:p>
        </p:txBody>
      </p:sp>
      <p:sp>
        <p:nvSpPr>
          <p:cNvPr id="109" name="Google Shape;109;p19"/>
          <p:cNvSpPr txBox="1"/>
          <p:nvPr>
            <p:ph idx="1" type="body"/>
          </p:nvPr>
        </p:nvSpPr>
        <p:spPr>
          <a:xfrm>
            <a:off x="311700" y="1399400"/>
            <a:ext cx="3909900" cy="33255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a:t>“Computer-generated PDFs” </a:t>
            </a:r>
            <a:endParaRPr/>
          </a:p>
          <a:p>
            <a:pPr indent="-311150" lvl="1" marL="914400" rtl="0" algn="l">
              <a:spcBef>
                <a:spcPts val="0"/>
              </a:spcBef>
              <a:spcAft>
                <a:spcPts val="0"/>
              </a:spcAft>
              <a:buSzPts val="1300"/>
              <a:buChar char="○"/>
            </a:pPr>
            <a:r>
              <a:rPr lang="en"/>
              <a:t>Usually converted from a text document like Microsoft Word</a:t>
            </a:r>
            <a:endParaRPr/>
          </a:p>
          <a:p>
            <a:pPr indent="-323850" lvl="0" marL="457200" rtl="0" algn="l">
              <a:spcBef>
                <a:spcPts val="0"/>
              </a:spcBef>
              <a:spcAft>
                <a:spcPts val="0"/>
              </a:spcAft>
              <a:buSzPts val="1500"/>
              <a:buChar char="●"/>
            </a:pPr>
            <a:r>
              <a:rPr lang="en"/>
              <a:t>“Image-only” PDFs</a:t>
            </a:r>
            <a:endParaRPr/>
          </a:p>
          <a:p>
            <a:pPr indent="-311150" lvl="1" marL="914400" rtl="0" algn="l">
              <a:spcBef>
                <a:spcPts val="0"/>
              </a:spcBef>
              <a:spcAft>
                <a:spcPts val="0"/>
              </a:spcAft>
              <a:buSzPts val="1300"/>
              <a:buChar char="○"/>
            </a:pPr>
            <a:r>
              <a:rPr lang="en"/>
              <a:t>Usually a digitally scanned </a:t>
            </a:r>
            <a:r>
              <a:rPr lang="en"/>
              <a:t>version of print documents. </a:t>
            </a:r>
            <a:endParaRPr/>
          </a:p>
          <a:p>
            <a:pPr indent="-323850" lvl="0" marL="457200" rtl="0" algn="l">
              <a:spcBef>
                <a:spcPts val="0"/>
              </a:spcBef>
              <a:spcAft>
                <a:spcPts val="0"/>
              </a:spcAft>
              <a:buSzPts val="1500"/>
              <a:buChar char="●"/>
            </a:pPr>
            <a:r>
              <a:rPr lang="en"/>
              <a:t>OCR’d PDFs</a:t>
            </a:r>
            <a:endParaRPr/>
          </a:p>
          <a:p>
            <a:pPr indent="-311150" lvl="1" marL="914400" rtl="0" algn="l">
              <a:spcBef>
                <a:spcPts val="0"/>
              </a:spcBef>
              <a:spcAft>
                <a:spcPts val="0"/>
              </a:spcAft>
              <a:buSzPts val="1300"/>
              <a:buChar char="○"/>
            </a:pPr>
            <a:r>
              <a:rPr lang="en"/>
              <a:t>Image-only PDFs that have been “augmented” with a searchable text layer</a:t>
            </a:r>
            <a:endParaRPr/>
          </a:p>
        </p:txBody>
      </p:sp>
      <p:pic>
        <p:nvPicPr>
          <p:cNvPr id="110" name="Google Shape;110;p19"/>
          <p:cNvPicPr preferRelativeResize="0"/>
          <p:nvPr/>
        </p:nvPicPr>
        <p:blipFill>
          <a:blip r:embed="rId3">
            <a:alphaModFix/>
          </a:blip>
          <a:stretch>
            <a:fillRect/>
          </a:stretch>
        </p:blipFill>
        <p:spPr>
          <a:xfrm>
            <a:off x="4110250" y="1311300"/>
            <a:ext cx="4878599" cy="2446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But…why?</a:t>
            </a:r>
            <a:endParaRPr/>
          </a:p>
        </p:txBody>
      </p:sp>
      <p:sp>
        <p:nvSpPr>
          <p:cNvPr id="116" name="Google Shape;116;p20"/>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Some reasons why you might make an image-only PDF:</a:t>
            </a:r>
            <a:endParaRPr/>
          </a:p>
          <a:p>
            <a:pPr indent="-342900" lvl="0" marL="457200" rtl="0" algn="l">
              <a:spcBef>
                <a:spcPts val="1200"/>
              </a:spcBef>
              <a:spcAft>
                <a:spcPts val="0"/>
              </a:spcAft>
              <a:buSzPts val="1800"/>
              <a:buChar char="●"/>
            </a:pPr>
            <a:r>
              <a:rPr lang="en"/>
              <a:t>Convenience/laziness</a:t>
            </a:r>
            <a:endParaRPr/>
          </a:p>
          <a:p>
            <a:pPr indent="-342900" lvl="0" marL="457200" rtl="0" algn="l">
              <a:spcBef>
                <a:spcPts val="0"/>
              </a:spcBef>
              <a:spcAft>
                <a:spcPts val="0"/>
              </a:spcAft>
              <a:buSzPts val="1800"/>
              <a:buChar char="●"/>
            </a:pPr>
            <a:r>
              <a:rPr lang="en"/>
              <a:t>Fear of manipulation</a:t>
            </a:r>
            <a:endParaRPr/>
          </a:p>
          <a:p>
            <a:pPr indent="-342900" lvl="0" marL="457200" rtl="0" algn="l">
              <a:spcBef>
                <a:spcPts val="0"/>
              </a:spcBef>
              <a:spcAft>
                <a:spcPts val="0"/>
              </a:spcAft>
              <a:buSzPts val="1800"/>
              <a:buChar char="●"/>
            </a:pPr>
            <a:r>
              <a:rPr lang="en"/>
              <a:t>Fear of redaction mistakes</a:t>
            </a:r>
            <a:endParaRPr/>
          </a:p>
          <a:p>
            <a:pPr indent="-342900" lvl="0" marL="457200" rtl="0" algn="l">
              <a:spcBef>
                <a:spcPts val="0"/>
              </a:spcBef>
              <a:spcAft>
                <a:spcPts val="0"/>
              </a:spcAft>
              <a:buSzPts val="1800"/>
              <a:buChar char="●"/>
            </a:pPr>
            <a:r>
              <a:rPr lang="en"/>
              <a:t>Actual malice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When to extract data from PDFs</a:t>
            </a:r>
            <a:endParaRPr/>
          </a:p>
        </p:txBody>
      </p:sp>
      <p:sp>
        <p:nvSpPr>
          <p:cNvPr id="122" name="Google Shape;122;p21"/>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Only when you must.</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Downsides:</a:t>
            </a:r>
            <a:endParaRPr/>
          </a:p>
          <a:p>
            <a:pPr indent="-342900" lvl="0" marL="457200" rtl="0" algn="l">
              <a:spcBef>
                <a:spcPts val="1200"/>
              </a:spcBef>
              <a:spcAft>
                <a:spcPts val="0"/>
              </a:spcAft>
              <a:buSzPts val="1800"/>
              <a:buChar char="●"/>
            </a:pPr>
            <a:r>
              <a:rPr lang="en"/>
              <a:t>Accuracy is hit-or-miss and potentially hard to fact check</a:t>
            </a:r>
            <a:endParaRPr/>
          </a:p>
          <a:p>
            <a:pPr indent="-342900" lvl="0" marL="457200" rtl="0" algn="l">
              <a:spcBef>
                <a:spcPts val="0"/>
              </a:spcBef>
              <a:spcAft>
                <a:spcPts val="0"/>
              </a:spcAft>
              <a:buSzPts val="1800"/>
              <a:buChar char="●"/>
            </a:pPr>
            <a:r>
              <a:rPr lang="en"/>
              <a:t>Sometimes it can take you longer than the alternatives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